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000000"/>
          </p15:clr>
        </p15:guide>
        <p15:guide id="2" pos="2880">
          <p15:clr>
            <a:srgbClr val="000000"/>
          </p15:clr>
        </p15:guide>
      </p15:sldGuideLst>
    </p:ext>
    <p:ext uri="GoogleSlidesCustomDataVersion2">
      <go:slidesCustomData xmlns:go="http://customooxmlschemas.google.com/" r:id="rId28" roundtripDataSignature="AMtx7mi7Iy/6KbzY+uAn+41JX4Q82DFfU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customschemas.google.com/relationships/presentationmetadata" Target="meta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16"/>
          <p:cNvPicPr preferRelativeResize="0"/>
          <p:nvPr/>
        </p:nvPicPr>
        <p:blipFill rotWithShape="1">
          <a:blip r:embed="rId2">
            <a:alphaModFix/>
          </a:blip>
          <a:srcRect b="23589" l="0" r="0" t="21799"/>
          <a:stretch/>
        </p:blipFill>
        <p:spPr>
          <a:xfrm>
            <a:off x="0" y="487825"/>
            <a:ext cx="9144000" cy="4655676"/>
          </a:xfrm>
          <a:prstGeom prst="rect">
            <a:avLst/>
          </a:prstGeom>
          <a:noFill/>
          <a:ln>
            <a:noFill/>
          </a:ln>
        </p:spPr>
      </p:pic>
      <p:sp>
        <p:nvSpPr>
          <p:cNvPr id="11" name="Google Shape;11;p1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 name="Google Shape;12;p16"/>
          <p:cNvGrpSpPr/>
          <p:nvPr/>
        </p:nvGrpSpPr>
        <p:grpSpPr>
          <a:xfrm>
            <a:off x="830392" y="1191256"/>
            <a:ext cx="745763" cy="45826"/>
            <a:chOff x="4580561" y="2589004"/>
            <a:chExt cx="1064464" cy="25200"/>
          </a:xfrm>
        </p:grpSpPr>
        <p:sp>
          <p:nvSpPr>
            <p:cNvPr id="13" name="Google Shape;13;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 name="Google Shape;15;p16"/>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6" name="Google Shape;16;p16"/>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7" name="Google Shape;17;p1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GB" sz="600" u="none" cap="none" strike="noStrike">
                <a:solidFill>
                  <a:srgbClr val="000000"/>
                </a:solidFill>
                <a:latin typeface="Raleway"/>
                <a:ea typeface="Raleway"/>
                <a:cs typeface="Raleway"/>
                <a:sym typeface="Raleway"/>
              </a:rPr>
              <a:t>Confidential</a:t>
            </a:r>
            <a:endParaRPr b="1" i="0" sz="600" u="none" cap="none" strike="noStrike">
              <a:solidFill>
                <a:srgbClr val="000000"/>
              </a:solidFill>
              <a:latin typeface="Raleway"/>
              <a:ea typeface="Raleway"/>
              <a:cs typeface="Raleway"/>
              <a:sym typeface="Raleway"/>
            </a:endParaRPr>
          </a:p>
        </p:txBody>
      </p:sp>
      <p:sp>
        <p:nvSpPr>
          <p:cNvPr id="19" name="Google Shape;19;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GB" sz="600" u="none" cap="none" strike="noStrike">
                <a:solidFill>
                  <a:srgbClr val="000000"/>
                </a:solidFill>
                <a:latin typeface="Raleway"/>
                <a:ea typeface="Raleway"/>
                <a:cs typeface="Raleway"/>
                <a:sym typeface="Raleway"/>
              </a:rPr>
              <a:t>Customized for </a:t>
            </a:r>
            <a:r>
              <a:rPr b="1" i="0" lang="en-GB" sz="600" u="none" cap="none" strike="noStrike">
                <a:solidFill>
                  <a:srgbClr val="000000"/>
                </a:solidFill>
                <a:latin typeface="Raleway"/>
                <a:ea typeface="Raleway"/>
                <a:cs typeface="Raleway"/>
                <a:sym typeface="Raleway"/>
              </a:rPr>
              <a:t>Lorem Ipsum LLC</a:t>
            </a:r>
            <a:endParaRPr b="0" i="0" sz="600" u="none" cap="none" strike="noStrike">
              <a:solidFill>
                <a:srgbClr val="000000"/>
              </a:solidFill>
              <a:latin typeface="Raleway"/>
              <a:ea typeface="Raleway"/>
              <a:cs typeface="Raleway"/>
              <a:sym typeface="Raleway"/>
            </a:endParaRPr>
          </a:p>
        </p:txBody>
      </p:sp>
      <p:sp>
        <p:nvSpPr>
          <p:cNvPr id="20" name="Google Shape;20;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GB" sz="600" u="none" cap="none" strike="noStrike">
                <a:solidFill>
                  <a:srgbClr val="000000"/>
                </a:solidFill>
                <a:latin typeface="Raleway"/>
                <a:ea typeface="Raleway"/>
                <a:cs typeface="Raleway"/>
                <a:sym typeface="Raleway"/>
              </a:rPr>
              <a:t>Version 1.0</a:t>
            </a:r>
            <a:endParaRPr b="1" i="0" sz="600" u="none" cap="none" strike="noStrike">
              <a:solidFill>
                <a:srgbClr val="000000"/>
              </a:solidFill>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02" name="Shape 102"/>
        <p:cNvGrpSpPr/>
        <p:nvPr/>
      </p:nvGrpSpPr>
      <p:grpSpPr>
        <a:xfrm>
          <a:off x="0" y="0"/>
          <a:ext cx="0" cy="0"/>
          <a:chOff x="0" y="0"/>
          <a:chExt cx="0" cy="0"/>
        </a:xfrm>
      </p:grpSpPr>
      <p:grpSp>
        <p:nvGrpSpPr>
          <p:cNvPr id="103" name="Google Shape;103;p25"/>
          <p:cNvGrpSpPr/>
          <p:nvPr/>
        </p:nvGrpSpPr>
        <p:grpSpPr>
          <a:xfrm>
            <a:off x="830392" y="1191256"/>
            <a:ext cx="745763" cy="45826"/>
            <a:chOff x="4580561" y="2589004"/>
            <a:chExt cx="1064464" cy="25200"/>
          </a:xfrm>
        </p:grpSpPr>
        <p:sp>
          <p:nvSpPr>
            <p:cNvPr id="104" name="Google Shape;104;p2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 name="Google Shape;106;p25"/>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7" name="Google Shape;107;p2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solidFill>
                <a:schemeClr val="accent1"/>
              </a:solidFill>
            </a:endParaRPr>
          </a:p>
        </p:txBody>
      </p:sp>
      <p:sp>
        <p:nvSpPr>
          <p:cNvPr id="108" name="Google Shape;108;p25">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9" name="Google Shape;109;p25">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10" name="Google Shape;110;p25">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11" name="Google Shape;111;p25">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2" name="Shape 112"/>
        <p:cNvGrpSpPr/>
        <p:nvPr/>
      </p:nvGrpSpPr>
      <p:grpSpPr>
        <a:xfrm>
          <a:off x="0" y="0"/>
          <a:ext cx="0" cy="0"/>
          <a:chOff x="0" y="0"/>
          <a:chExt cx="0" cy="0"/>
        </a:xfrm>
      </p:grpSpPr>
      <p:sp>
        <p:nvSpPr>
          <p:cNvPr id="113" name="Google Shape;113;p2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 name="Google Shape;114;p26"/>
          <p:cNvGrpSpPr/>
          <p:nvPr/>
        </p:nvGrpSpPr>
        <p:grpSpPr>
          <a:xfrm>
            <a:off x="830392" y="1191256"/>
            <a:ext cx="745763" cy="45826"/>
            <a:chOff x="4580561" y="2589004"/>
            <a:chExt cx="1064464" cy="25200"/>
          </a:xfrm>
        </p:grpSpPr>
        <p:sp>
          <p:nvSpPr>
            <p:cNvPr id="115" name="Google Shape;115;p2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 name="Google Shape;117;p26"/>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18" name="Google Shape;118;p26"/>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9" name="Google Shape;119;p26"/>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0" name="Google Shape;120;p2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21" name="Google Shape;121;p2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2" name="Google Shape;122;p2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23" name="Google Shape;123;p2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24" name="Google Shape;124;p2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25" name="Shape 125"/>
        <p:cNvGrpSpPr/>
        <p:nvPr/>
      </p:nvGrpSpPr>
      <p:grpSpPr>
        <a:xfrm>
          <a:off x="0" y="0"/>
          <a:ext cx="0" cy="0"/>
          <a:chOff x="0" y="0"/>
          <a:chExt cx="0" cy="0"/>
        </a:xfrm>
      </p:grpSpPr>
      <p:grpSp>
        <p:nvGrpSpPr>
          <p:cNvPr id="126" name="Google Shape;126;p27"/>
          <p:cNvGrpSpPr/>
          <p:nvPr/>
        </p:nvGrpSpPr>
        <p:grpSpPr>
          <a:xfrm>
            <a:off x="830392" y="4169130"/>
            <a:ext cx="745763" cy="45826"/>
            <a:chOff x="4580561" y="2589004"/>
            <a:chExt cx="1064464" cy="25200"/>
          </a:xfrm>
        </p:grpSpPr>
        <p:sp>
          <p:nvSpPr>
            <p:cNvPr id="127" name="Google Shape;127;p2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 name="Google Shape;129;p27"/>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30" name="Google Shape;130;p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solidFill>
                <a:schemeClr val="accent1"/>
              </a:solidFill>
            </a:endParaRPr>
          </a:p>
        </p:txBody>
      </p:sp>
      <p:sp>
        <p:nvSpPr>
          <p:cNvPr id="131" name="Google Shape;131;p27">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2" name="Google Shape;132;p2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33" name="Google Shape;133;p2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34" name="Google Shape;134;p2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5" name="Shape 135"/>
        <p:cNvGrpSpPr/>
        <p:nvPr/>
      </p:nvGrpSpPr>
      <p:grpSpPr>
        <a:xfrm>
          <a:off x="0" y="0"/>
          <a:ext cx="0" cy="0"/>
          <a:chOff x="0" y="0"/>
          <a:chExt cx="0" cy="0"/>
        </a:xfrm>
      </p:grpSpPr>
      <p:sp>
        <p:nvSpPr>
          <p:cNvPr id="136" name="Google Shape;136;p28"/>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7" name="Google Shape;137;p28"/>
          <p:cNvGrpSpPr/>
          <p:nvPr/>
        </p:nvGrpSpPr>
        <p:grpSpPr>
          <a:xfrm>
            <a:off x="830392" y="1191256"/>
            <a:ext cx="745763" cy="45826"/>
            <a:chOff x="4580561" y="2589004"/>
            <a:chExt cx="1064464" cy="25200"/>
          </a:xfrm>
        </p:grpSpPr>
        <p:sp>
          <p:nvSpPr>
            <p:cNvPr id="138" name="Google Shape;138;p2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0" name="Google Shape;140;p28"/>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41" name="Google Shape;141;p28"/>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42" name="Google Shape;142;p28"/>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43" name="Google Shape;143;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44" name="Google Shape;144;p28">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5" name="Google Shape;145;p2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46" name="Google Shape;146;p2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47" name="Google Shape;147;p2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8" name="Shape 148"/>
        <p:cNvGrpSpPr/>
        <p:nvPr/>
      </p:nvGrpSpPr>
      <p:grpSpPr>
        <a:xfrm>
          <a:off x="0" y="0"/>
          <a:ext cx="0" cy="0"/>
          <a:chOff x="0" y="0"/>
          <a:chExt cx="0" cy="0"/>
        </a:xfrm>
      </p:grpSpPr>
      <p:sp>
        <p:nvSpPr>
          <p:cNvPr id="149" name="Google Shape;149;p29"/>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50" name="Google Shape;150;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29">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2" name="Google Shape;152;p2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53" name="Google Shape;153;p2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54" name="Google Shape;154;p2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55" name="Shape 155"/>
        <p:cNvGrpSpPr/>
        <p:nvPr/>
      </p:nvGrpSpPr>
      <p:grpSpPr>
        <a:xfrm>
          <a:off x="0" y="0"/>
          <a:ext cx="0" cy="0"/>
          <a:chOff x="0" y="0"/>
          <a:chExt cx="0" cy="0"/>
        </a:xfrm>
      </p:grpSpPr>
      <p:grpSp>
        <p:nvGrpSpPr>
          <p:cNvPr id="156" name="Google Shape;156;p30"/>
          <p:cNvGrpSpPr/>
          <p:nvPr/>
        </p:nvGrpSpPr>
        <p:grpSpPr>
          <a:xfrm>
            <a:off x="830392" y="4169130"/>
            <a:ext cx="745763" cy="45826"/>
            <a:chOff x="4580561" y="2589004"/>
            <a:chExt cx="1064464" cy="25200"/>
          </a:xfrm>
        </p:grpSpPr>
        <p:sp>
          <p:nvSpPr>
            <p:cNvPr id="157" name="Google Shape;157;p3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3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 name="Google Shape;159;p30"/>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60" name="Google Shape;160;p30"/>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61" name="Google Shape;161;p3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solidFill>
                <a:schemeClr val="accent1"/>
              </a:solidFill>
            </a:endParaRPr>
          </a:p>
        </p:txBody>
      </p:sp>
      <p:sp>
        <p:nvSpPr>
          <p:cNvPr id="162" name="Google Shape;162;p30">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3" name="Google Shape;163;p30">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64" name="Google Shape;164;p30">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65" name="Google Shape;165;p30">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6" name="Shape 166"/>
        <p:cNvGrpSpPr/>
        <p:nvPr/>
      </p:nvGrpSpPr>
      <p:grpSpPr>
        <a:xfrm>
          <a:off x="0" y="0"/>
          <a:ext cx="0" cy="0"/>
          <a:chOff x="0" y="0"/>
          <a:chExt cx="0" cy="0"/>
        </a:xfrm>
      </p:grpSpPr>
      <p:sp>
        <p:nvSpPr>
          <p:cNvPr id="167" name="Google Shape;167;p3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31">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9" name="Google Shape;169;p31">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70" name="Google Shape;170;p31">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71" name="Google Shape;171;p31">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21" name="Shape 21"/>
        <p:cNvGrpSpPr/>
        <p:nvPr/>
      </p:nvGrpSpPr>
      <p:grpSpPr>
        <a:xfrm>
          <a:off x="0" y="0"/>
          <a:ext cx="0" cy="0"/>
          <a:chOff x="0" y="0"/>
          <a:chExt cx="0" cy="0"/>
        </a:xfrm>
      </p:grpSpPr>
      <p:sp>
        <p:nvSpPr>
          <p:cNvPr id="22" name="Google Shape;22;p17"/>
          <p:cNvSpPr txBox="1"/>
          <p:nvPr>
            <p:ph type="title"/>
          </p:nvPr>
        </p:nvSpPr>
        <p:spPr>
          <a:xfrm>
            <a:off x="1308150" y="1318650"/>
            <a:ext cx="71100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600"/>
              <a:buNone/>
              <a:defRPr sz="2600">
                <a:solidFill>
                  <a:srgbClr val="FFFFFF"/>
                </a:solidFill>
              </a:defRPr>
            </a:lvl1pPr>
            <a:lvl2pPr lvl="1" algn="l">
              <a:lnSpc>
                <a:spcPct val="100000"/>
              </a:lnSpc>
              <a:spcBef>
                <a:spcPts val="0"/>
              </a:spcBef>
              <a:spcAft>
                <a:spcPts val="0"/>
              </a:spcAft>
              <a:buClr>
                <a:srgbClr val="FFFFFF"/>
              </a:buClr>
              <a:buSzPts val="2600"/>
              <a:buNone/>
              <a:defRPr sz="2600">
                <a:solidFill>
                  <a:srgbClr val="FFFFFF"/>
                </a:solidFill>
              </a:defRPr>
            </a:lvl2pPr>
            <a:lvl3pPr lvl="2" algn="l">
              <a:lnSpc>
                <a:spcPct val="100000"/>
              </a:lnSpc>
              <a:spcBef>
                <a:spcPts val="0"/>
              </a:spcBef>
              <a:spcAft>
                <a:spcPts val="0"/>
              </a:spcAft>
              <a:buClr>
                <a:srgbClr val="FFFFFF"/>
              </a:buClr>
              <a:buSzPts val="2600"/>
              <a:buNone/>
              <a:defRPr sz="2600">
                <a:solidFill>
                  <a:srgbClr val="FFFFFF"/>
                </a:solidFill>
              </a:defRPr>
            </a:lvl3pPr>
            <a:lvl4pPr lvl="3" algn="l">
              <a:lnSpc>
                <a:spcPct val="100000"/>
              </a:lnSpc>
              <a:spcBef>
                <a:spcPts val="0"/>
              </a:spcBef>
              <a:spcAft>
                <a:spcPts val="0"/>
              </a:spcAft>
              <a:buClr>
                <a:srgbClr val="FFFFFF"/>
              </a:buClr>
              <a:buSzPts val="2600"/>
              <a:buNone/>
              <a:defRPr sz="2600">
                <a:solidFill>
                  <a:srgbClr val="FFFFFF"/>
                </a:solidFill>
              </a:defRPr>
            </a:lvl4pPr>
            <a:lvl5pPr lvl="4" algn="l">
              <a:lnSpc>
                <a:spcPct val="100000"/>
              </a:lnSpc>
              <a:spcBef>
                <a:spcPts val="0"/>
              </a:spcBef>
              <a:spcAft>
                <a:spcPts val="0"/>
              </a:spcAft>
              <a:buClr>
                <a:srgbClr val="FFFFFF"/>
              </a:buClr>
              <a:buSzPts val="2600"/>
              <a:buNone/>
              <a:defRPr sz="2600">
                <a:solidFill>
                  <a:srgbClr val="FFFFFF"/>
                </a:solidFill>
              </a:defRPr>
            </a:lvl5pPr>
            <a:lvl6pPr lvl="5" algn="l">
              <a:lnSpc>
                <a:spcPct val="100000"/>
              </a:lnSpc>
              <a:spcBef>
                <a:spcPts val="0"/>
              </a:spcBef>
              <a:spcAft>
                <a:spcPts val="0"/>
              </a:spcAft>
              <a:buClr>
                <a:srgbClr val="FFFFFF"/>
              </a:buClr>
              <a:buSzPts val="2600"/>
              <a:buNone/>
              <a:defRPr sz="2600">
                <a:solidFill>
                  <a:srgbClr val="FFFFFF"/>
                </a:solidFill>
              </a:defRPr>
            </a:lvl6pPr>
            <a:lvl7pPr lvl="6" algn="l">
              <a:lnSpc>
                <a:spcPct val="100000"/>
              </a:lnSpc>
              <a:spcBef>
                <a:spcPts val="0"/>
              </a:spcBef>
              <a:spcAft>
                <a:spcPts val="0"/>
              </a:spcAft>
              <a:buClr>
                <a:srgbClr val="FFFFFF"/>
              </a:buClr>
              <a:buSzPts val="2600"/>
              <a:buNone/>
              <a:defRPr sz="2600">
                <a:solidFill>
                  <a:srgbClr val="FFFFFF"/>
                </a:solidFill>
              </a:defRPr>
            </a:lvl7pPr>
            <a:lvl8pPr lvl="7" algn="l">
              <a:lnSpc>
                <a:spcPct val="100000"/>
              </a:lnSpc>
              <a:spcBef>
                <a:spcPts val="0"/>
              </a:spcBef>
              <a:spcAft>
                <a:spcPts val="0"/>
              </a:spcAft>
              <a:buClr>
                <a:srgbClr val="FFFFFF"/>
              </a:buClr>
              <a:buSzPts val="2600"/>
              <a:buNone/>
              <a:defRPr sz="2600">
                <a:solidFill>
                  <a:srgbClr val="FFFFFF"/>
                </a:solidFill>
              </a:defRPr>
            </a:lvl8pPr>
            <a:lvl9pPr lvl="8" algn="l">
              <a:lnSpc>
                <a:spcPct val="100000"/>
              </a:lnSpc>
              <a:spcBef>
                <a:spcPts val="0"/>
              </a:spcBef>
              <a:spcAft>
                <a:spcPts val="0"/>
              </a:spcAft>
              <a:buClr>
                <a:srgbClr val="FFFFFF"/>
              </a:buClr>
              <a:buSzPts val="2600"/>
              <a:buNone/>
              <a:defRPr sz="2600">
                <a:solidFill>
                  <a:srgbClr val="FFFFFF"/>
                </a:solidFill>
              </a:defRPr>
            </a:lvl9pPr>
          </a:lstStyle>
          <a:p/>
        </p:txBody>
      </p:sp>
      <p:sp>
        <p:nvSpPr>
          <p:cNvPr id="23" name="Google Shape;23;p1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solidFill>
                <a:schemeClr val="accent1"/>
              </a:solidFill>
            </a:endParaRPr>
          </a:p>
        </p:txBody>
      </p:sp>
      <p:sp>
        <p:nvSpPr>
          <p:cNvPr id="24" name="Google Shape;24;p17"/>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GB" sz="600" u="none" cap="none" strike="noStrike">
                <a:solidFill>
                  <a:srgbClr val="FFFFFF"/>
                </a:solidFill>
                <a:latin typeface="Raleway"/>
                <a:ea typeface="Raleway"/>
                <a:cs typeface="Raleway"/>
                <a:sym typeface="Raleway"/>
              </a:rPr>
              <a:t>Confidential</a:t>
            </a:r>
            <a:endParaRPr b="1" i="0" sz="600" u="none" cap="none" strike="noStrike">
              <a:solidFill>
                <a:srgbClr val="FFFFFF"/>
              </a:solidFill>
              <a:latin typeface="Raleway"/>
              <a:ea typeface="Raleway"/>
              <a:cs typeface="Raleway"/>
              <a:sym typeface="Raleway"/>
            </a:endParaRPr>
          </a:p>
        </p:txBody>
      </p:sp>
      <p:sp>
        <p:nvSpPr>
          <p:cNvPr id="25" name="Google Shape;25;p17"/>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GB" sz="600" u="none" cap="none" strike="noStrike">
                <a:solidFill>
                  <a:srgbClr val="FFFFFF"/>
                </a:solidFill>
                <a:latin typeface="Raleway"/>
                <a:ea typeface="Raleway"/>
                <a:cs typeface="Raleway"/>
                <a:sym typeface="Raleway"/>
              </a:rPr>
              <a:t>Customized for </a:t>
            </a:r>
            <a:r>
              <a:rPr b="1" i="0" lang="en-GB" sz="600" u="none" cap="none" strike="noStrike">
                <a:solidFill>
                  <a:srgbClr val="FFFFFF"/>
                </a:solidFill>
                <a:latin typeface="Raleway"/>
                <a:ea typeface="Raleway"/>
                <a:cs typeface="Raleway"/>
                <a:sym typeface="Raleway"/>
              </a:rPr>
              <a:t>Lorem Ipsum LLC</a:t>
            </a:r>
            <a:endParaRPr b="0" i="0" sz="600" u="none" cap="none" strike="noStrike">
              <a:solidFill>
                <a:srgbClr val="FFFFFF"/>
              </a:solidFill>
              <a:latin typeface="Raleway"/>
              <a:ea typeface="Raleway"/>
              <a:cs typeface="Raleway"/>
              <a:sym typeface="Raleway"/>
            </a:endParaRPr>
          </a:p>
        </p:txBody>
      </p:sp>
      <p:sp>
        <p:nvSpPr>
          <p:cNvPr id="26" name="Google Shape;26;p17"/>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GB" sz="600" u="none" cap="none" strike="noStrike">
                <a:solidFill>
                  <a:srgbClr val="FFFFFF"/>
                </a:solidFill>
                <a:latin typeface="Raleway"/>
                <a:ea typeface="Raleway"/>
                <a:cs typeface="Raleway"/>
                <a:sym typeface="Raleway"/>
              </a:rPr>
              <a:t>Version 1.0</a:t>
            </a:r>
            <a:endParaRPr b="1" i="0" sz="600" u="none" cap="none" strike="noStrike">
              <a:solidFill>
                <a:srgbClr val="FFFFFF"/>
              </a:solidFill>
              <a:latin typeface="Raleway"/>
              <a:ea typeface="Raleway"/>
              <a:cs typeface="Raleway"/>
              <a:sym typeface="Raleway"/>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p1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 name="Google Shape;29;p18"/>
          <p:cNvGrpSpPr/>
          <p:nvPr/>
        </p:nvGrpSpPr>
        <p:grpSpPr>
          <a:xfrm>
            <a:off x="830392" y="1191256"/>
            <a:ext cx="745763" cy="45826"/>
            <a:chOff x="4580561" y="2589004"/>
            <a:chExt cx="1064464" cy="25200"/>
          </a:xfrm>
        </p:grpSpPr>
        <p:sp>
          <p:nvSpPr>
            <p:cNvPr id="30" name="Google Shape;30;p1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1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 name="Google Shape;32;p1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3" name="Google Shape;33;p1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4" name="Google Shape;34;p1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35" name="Google Shape;35;p1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6" name="Google Shape;36;p1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37" name="Google Shape;37;p1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38" name="Google Shape;38;p1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39" name="Shape 39"/>
        <p:cNvGrpSpPr/>
        <p:nvPr/>
      </p:nvGrpSpPr>
      <p:grpSpPr>
        <a:xfrm>
          <a:off x="0" y="0"/>
          <a:ext cx="0" cy="0"/>
          <a:chOff x="0" y="0"/>
          <a:chExt cx="0" cy="0"/>
        </a:xfrm>
      </p:grpSpPr>
      <p:grpSp>
        <p:nvGrpSpPr>
          <p:cNvPr id="40" name="Google Shape;40;p19"/>
          <p:cNvGrpSpPr/>
          <p:nvPr/>
        </p:nvGrpSpPr>
        <p:grpSpPr>
          <a:xfrm>
            <a:off x="830392" y="1191256"/>
            <a:ext cx="745763" cy="45826"/>
            <a:chOff x="4580561" y="2589004"/>
            <a:chExt cx="1064464" cy="25200"/>
          </a:xfrm>
        </p:grpSpPr>
        <p:sp>
          <p:nvSpPr>
            <p:cNvPr id="41" name="Google Shape;41;p1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1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 name="Google Shape;43;p19"/>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44" name="Google Shape;44;p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solidFill>
                <a:schemeClr val="accent1"/>
              </a:solidFill>
            </a:endParaRPr>
          </a:p>
        </p:txBody>
      </p:sp>
      <p:sp>
        <p:nvSpPr>
          <p:cNvPr id="45" name="Google Shape;45;p19">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6" name="Google Shape;46;p19">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47" name="Google Shape;47;p19">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48" name="Google Shape;48;p19">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9" name="Shape 49"/>
        <p:cNvGrpSpPr/>
        <p:nvPr/>
      </p:nvGrpSpPr>
      <p:grpSpPr>
        <a:xfrm>
          <a:off x="0" y="0"/>
          <a:ext cx="0" cy="0"/>
          <a:chOff x="0" y="0"/>
          <a:chExt cx="0" cy="0"/>
        </a:xfrm>
      </p:grpSpPr>
      <p:pic>
        <p:nvPicPr>
          <p:cNvPr descr="shutterstock_31891705.jpg" id="50" name="Google Shape;50;p20"/>
          <p:cNvPicPr preferRelativeResize="0"/>
          <p:nvPr/>
        </p:nvPicPr>
        <p:blipFill rotWithShape="1">
          <a:blip r:embed="rId2">
            <a:alphaModFix/>
          </a:blip>
          <a:srcRect b="11970" l="0" r="0" t="11971"/>
          <a:stretch/>
        </p:blipFill>
        <p:spPr>
          <a:xfrm>
            <a:off x="0" y="487825"/>
            <a:ext cx="9143999" cy="4655673"/>
          </a:xfrm>
          <a:prstGeom prst="rect">
            <a:avLst/>
          </a:prstGeom>
          <a:noFill/>
          <a:ln>
            <a:noFill/>
          </a:ln>
        </p:spPr>
      </p:pic>
      <p:sp>
        <p:nvSpPr>
          <p:cNvPr id="51" name="Google Shape;51;p2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solidFill>
                <a:schemeClr val="accent1"/>
              </a:solidFill>
            </a:endParaRPr>
          </a:p>
        </p:txBody>
      </p:sp>
      <p:sp>
        <p:nvSpPr>
          <p:cNvPr id="53" name="Google Shape;53;p20">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4" name="Google Shape;54;p20">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55" name="Google Shape;55;p20">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56" name="Google Shape;56;p20">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57" name="Google Shape;57;p20"/>
          <p:cNvSpPr txBox="1"/>
          <p:nvPr>
            <p:ph type="title"/>
          </p:nvPr>
        </p:nvSpPr>
        <p:spPr>
          <a:xfrm>
            <a:off x="729450" y="2056375"/>
            <a:ext cx="58875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 name="Shape 58"/>
        <p:cNvGrpSpPr/>
        <p:nvPr/>
      </p:nvGrpSpPr>
      <p:grpSpPr>
        <a:xfrm>
          <a:off x="0" y="0"/>
          <a:ext cx="0" cy="0"/>
          <a:chOff x="0" y="0"/>
          <a:chExt cx="0" cy="0"/>
        </a:xfrm>
      </p:grpSpPr>
      <p:sp>
        <p:nvSpPr>
          <p:cNvPr id="59" name="Google Shape;59;p2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 name="Google Shape;60;p21"/>
          <p:cNvGrpSpPr/>
          <p:nvPr/>
        </p:nvGrpSpPr>
        <p:grpSpPr>
          <a:xfrm>
            <a:off x="830392" y="1191256"/>
            <a:ext cx="745763" cy="45826"/>
            <a:chOff x="4580561" y="2589004"/>
            <a:chExt cx="1064464" cy="25200"/>
          </a:xfrm>
        </p:grpSpPr>
        <p:sp>
          <p:nvSpPr>
            <p:cNvPr id="61" name="Google Shape;61;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 name="Google Shape;63;p21"/>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64" name="Google Shape;64;p21"/>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5" name="Google Shape;65;p2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66" name="Google Shape;66;p21">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7" name="Google Shape;67;p21">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68" name="Google Shape;68;p21">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69" name="Google Shape;69;p21">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70" name="Shape 70"/>
        <p:cNvGrpSpPr/>
        <p:nvPr/>
      </p:nvGrpSpPr>
      <p:grpSpPr>
        <a:xfrm>
          <a:off x="0" y="0"/>
          <a:ext cx="0" cy="0"/>
          <a:chOff x="0" y="0"/>
          <a:chExt cx="0" cy="0"/>
        </a:xfrm>
      </p:grpSpPr>
      <p:sp>
        <p:nvSpPr>
          <p:cNvPr id="71" name="Google Shape;71;p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73" name="Google Shape;73;p22">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4" name="Google Shape;74;p2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75" name="Google Shape;75;p2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76" name="Google Shape;76;p2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77" name="Google Shape;77;p22"/>
          <p:cNvSpPr txBox="1"/>
          <p:nvPr>
            <p:ph idx="1" type="body"/>
          </p:nvPr>
        </p:nvSpPr>
        <p:spPr>
          <a:xfrm>
            <a:off x="729450" y="1068650"/>
            <a:ext cx="7688700" cy="1034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78" name="Shape 78"/>
        <p:cNvGrpSpPr/>
        <p:nvPr/>
      </p:nvGrpSpPr>
      <p:grpSpPr>
        <a:xfrm>
          <a:off x="0" y="0"/>
          <a:ext cx="0" cy="0"/>
          <a:chOff x="0" y="0"/>
          <a:chExt cx="0" cy="0"/>
        </a:xfrm>
      </p:grpSpPr>
      <p:pic>
        <p:nvPicPr>
          <p:cNvPr descr="shutterstock_429987889_edited.jpg" id="79" name="Google Shape;79;p23"/>
          <p:cNvPicPr preferRelativeResize="0"/>
          <p:nvPr/>
        </p:nvPicPr>
        <p:blipFill rotWithShape="1">
          <a:blip r:embed="rId2">
            <a:alphaModFix/>
          </a:blip>
          <a:srcRect b="23589" l="0" r="0" t="21799"/>
          <a:stretch/>
        </p:blipFill>
        <p:spPr>
          <a:xfrm>
            <a:off x="0" y="487825"/>
            <a:ext cx="9144000" cy="4655676"/>
          </a:xfrm>
          <a:prstGeom prst="rect">
            <a:avLst/>
          </a:prstGeom>
          <a:noFill/>
          <a:ln>
            <a:noFill/>
          </a:ln>
        </p:spPr>
      </p:pic>
      <p:sp>
        <p:nvSpPr>
          <p:cNvPr id="80" name="Google Shape;80;p2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 name="Google Shape;81;p23"/>
          <p:cNvGrpSpPr/>
          <p:nvPr/>
        </p:nvGrpSpPr>
        <p:grpSpPr>
          <a:xfrm>
            <a:off x="830392" y="1191256"/>
            <a:ext cx="745763" cy="45826"/>
            <a:chOff x="4580561" y="2589004"/>
            <a:chExt cx="1064464" cy="25200"/>
          </a:xfrm>
        </p:grpSpPr>
        <p:sp>
          <p:nvSpPr>
            <p:cNvPr id="82" name="Google Shape;82;p2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 name="Google Shape;84;p23"/>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85" name="Google Shape;85;p23"/>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6" name="Google Shape;86;p2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87" name="Google Shape;87;p2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8" name="Google Shape;88;p2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89" name="Google Shape;89;p2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90" name="Google Shape;90;p2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1" name="Shape 91"/>
        <p:cNvGrpSpPr/>
        <p:nvPr/>
      </p:nvGrpSpPr>
      <p:grpSpPr>
        <a:xfrm>
          <a:off x="0" y="0"/>
          <a:ext cx="0" cy="0"/>
          <a:chOff x="0" y="0"/>
          <a:chExt cx="0" cy="0"/>
        </a:xfrm>
      </p:grpSpPr>
      <p:sp>
        <p:nvSpPr>
          <p:cNvPr id="92" name="Google Shape;92;p2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 name="Google Shape;93;p24"/>
          <p:cNvGrpSpPr/>
          <p:nvPr/>
        </p:nvGrpSpPr>
        <p:grpSpPr>
          <a:xfrm>
            <a:off x="830392" y="1191256"/>
            <a:ext cx="745763" cy="45826"/>
            <a:chOff x="4580561" y="2589004"/>
            <a:chExt cx="1064464" cy="25200"/>
          </a:xfrm>
        </p:grpSpPr>
        <p:sp>
          <p:nvSpPr>
            <p:cNvPr id="94" name="Google Shape;94;p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 name="Google Shape;96;p24"/>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97" name="Google Shape;97;p2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98" name="Google Shape;98;p24">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9" name="Google Shape;99;p24">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00" name="Google Shape;100;p24">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01" name="Google Shape;101;p24">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1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
          <p:cNvSpPr txBox="1"/>
          <p:nvPr>
            <p:ph type="ctrTitle"/>
          </p:nvPr>
        </p:nvSpPr>
        <p:spPr>
          <a:xfrm>
            <a:off x="729450" y="1322450"/>
            <a:ext cx="4890900" cy="100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GB" sz="3000">
                <a:solidFill>
                  <a:srgbClr val="000000"/>
                </a:solidFill>
              </a:rPr>
              <a:t>Employee data analysis using MS Excel</a:t>
            </a:r>
            <a:endParaRPr sz="3000"/>
          </a:p>
        </p:txBody>
      </p:sp>
      <p:sp>
        <p:nvSpPr>
          <p:cNvPr id="177" name="Google Shape;177;p1"/>
          <p:cNvSpPr txBox="1"/>
          <p:nvPr>
            <p:ph idx="1" type="subTitle"/>
          </p:nvPr>
        </p:nvSpPr>
        <p:spPr>
          <a:xfrm>
            <a:off x="908900" y="2322650"/>
            <a:ext cx="6059400" cy="122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b="1" lang="en-GB" sz="1800">
                <a:latin typeface="Raleway"/>
                <a:ea typeface="Raleway"/>
                <a:cs typeface="Raleway"/>
                <a:sym typeface="Raleway"/>
              </a:rPr>
              <a:t>Student Name : Balaji V</a:t>
            </a:r>
            <a:endParaRPr b="1" sz="1800">
              <a:latin typeface="Raleway"/>
              <a:ea typeface="Raleway"/>
              <a:cs typeface="Raleway"/>
              <a:sym typeface="Raleway"/>
            </a:endParaRPr>
          </a:p>
          <a:p>
            <a:pPr indent="0" lvl="0" marL="0" rtl="0" algn="l">
              <a:lnSpc>
                <a:spcPct val="100000"/>
              </a:lnSpc>
              <a:spcBef>
                <a:spcPts val="0"/>
              </a:spcBef>
              <a:spcAft>
                <a:spcPts val="0"/>
              </a:spcAft>
              <a:buSzPts val="1600"/>
              <a:buNone/>
            </a:pPr>
            <a:r>
              <a:rPr b="1" lang="en-GB" sz="1800">
                <a:latin typeface="Raleway"/>
                <a:ea typeface="Raleway"/>
                <a:cs typeface="Raleway"/>
                <a:sym typeface="Raleway"/>
              </a:rPr>
              <a:t>Register No.     : 312211588</a:t>
            </a:r>
            <a:endParaRPr b="1" sz="1800">
              <a:latin typeface="Raleway"/>
              <a:ea typeface="Raleway"/>
              <a:cs typeface="Raleway"/>
              <a:sym typeface="Raleway"/>
            </a:endParaRPr>
          </a:p>
          <a:p>
            <a:pPr indent="0" lvl="0" marL="0" rtl="0" algn="l">
              <a:lnSpc>
                <a:spcPct val="100000"/>
              </a:lnSpc>
              <a:spcBef>
                <a:spcPts val="0"/>
              </a:spcBef>
              <a:spcAft>
                <a:spcPts val="0"/>
              </a:spcAft>
              <a:buSzPts val="1600"/>
              <a:buNone/>
            </a:pPr>
            <a:r>
              <a:rPr b="1" lang="en-GB" sz="1800">
                <a:latin typeface="Raleway"/>
                <a:ea typeface="Raleway"/>
                <a:cs typeface="Raleway"/>
                <a:sym typeface="Raleway"/>
              </a:rPr>
              <a:t>Department     : 3rd B.com(G) - A</a:t>
            </a:r>
            <a:endParaRPr b="1" sz="1800">
              <a:latin typeface="Raleway"/>
              <a:ea typeface="Raleway"/>
              <a:cs typeface="Raleway"/>
              <a:sym typeface="Raleway"/>
            </a:endParaRPr>
          </a:p>
          <a:p>
            <a:pPr indent="0" lvl="0" marL="0" rtl="0" algn="l">
              <a:lnSpc>
                <a:spcPct val="100000"/>
              </a:lnSpc>
              <a:spcBef>
                <a:spcPts val="0"/>
              </a:spcBef>
              <a:spcAft>
                <a:spcPts val="0"/>
              </a:spcAft>
              <a:buSzPts val="1600"/>
              <a:buNone/>
            </a:pPr>
            <a:r>
              <a:rPr b="1" lang="en-GB" sz="1800">
                <a:latin typeface="Raleway"/>
                <a:ea typeface="Raleway"/>
                <a:cs typeface="Raleway"/>
                <a:sym typeface="Raleway"/>
              </a:rPr>
              <a:t>College             : Thiruthangal nadar college</a:t>
            </a:r>
            <a:endParaRPr b="1" sz="1800">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0"/>
          <p:cNvSpPr txBox="1"/>
          <p:nvPr>
            <p:ph type="title"/>
          </p:nvPr>
        </p:nvSpPr>
        <p:spPr>
          <a:xfrm>
            <a:off x="730000" y="1318650"/>
            <a:ext cx="4191000" cy="49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GB">
                <a:solidFill>
                  <a:srgbClr val="000000"/>
                </a:solidFill>
              </a:rPr>
              <a:t>Some other models</a:t>
            </a:r>
            <a:endParaRPr/>
          </a:p>
        </p:txBody>
      </p:sp>
      <p:sp>
        <p:nvSpPr>
          <p:cNvPr id="229" name="Google Shape;229;p10"/>
          <p:cNvSpPr txBox="1"/>
          <p:nvPr>
            <p:ph idx="1" type="body"/>
          </p:nvPr>
        </p:nvSpPr>
        <p:spPr>
          <a:xfrm>
            <a:off x="730000" y="1817850"/>
            <a:ext cx="7661100" cy="332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200"/>
              <a:t>Data CollectionQuantitative Data: Collect numerical data from performance tracking systems (e.g., sales numbers, project completion rates).</a:t>
            </a:r>
            <a:endParaRPr sz="1200"/>
          </a:p>
          <a:p>
            <a:pPr indent="0" lvl="0" marL="0" rtl="0" algn="l">
              <a:lnSpc>
                <a:spcPct val="115000"/>
              </a:lnSpc>
              <a:spcBef>
                <a:spcPts val="1600"/>
              </a:spcBef>
              <a:spcAft>
                <a:spcPts val="0"/>
              </a:spcAft>
              <a:buSzPts val="1300"/>
              <a:buNone/>
            </a:pPr>
            <a:r>
              <a:rPr lang="en-GB" sz="1200"/>
              <a:t>Qualitative Data: Gather subjective assessments through performance reviews, 360-degree feedback, self-assessments, and peer evaluations.</a:t>
            </a:r>
            <a:endParaRPr sz="1200"/>
          </a:p>
          <a:p>
            <a:pPr indent="0" lvl="0" marL="0" rtl="0" algn="l">
              <a:lnSpc>
                <a:spcPct val="115000"/>
              </a:lnSpc>
              <a:spcBef>
                <a:spcPts val="1600"/>
              </a:spcBef>
              <a:spcAft>
                <a:spcPts val="0"/>
              </a:spcAft>
              <a:buSzPts val="1300"/>
              <a:buNone/>
            </a:pPr>
            <a:r>
              <a:rPr lang="en-GB" sz="1200"/>
              <a:t>Analysis TechniquesComparative Analysis: Compare individual performance against peers, historical performance, or industry benchmarks.</a:t>
            </a:r>
            <a:endParaRPr sz="1200"/>
          </a:p>
          <a:p>
            <a:pPr indent="0" lvl="0" marL="0" rtl="0" algn="l">
              <a:lnSpc>
                <a:spcPct val="115000"/>
              </a:lnSpc>
              <a:spcBef>
                <a:spcPts val="1600"/>
              </a:spcBef>
              <a:spcAft>
                <a:spcPts val="0"/>
              </a:spcAft>
              <a:buSzPts val="1300"/>
              <a:buNone/>
            </a:pPr>
            <a:r>
              <a:rPr lang="en-GB" sz="1200"/>
              <a:t>Trend Analysis: Identify patterns or trends in performance over time.</a:t>
            </a:r>
            <a:endParaRPr sz="1200"/>
          </a:p>
          <a:p>
            <a:pPr indent="0" lvl="0" marL="0" rtl="0" algn="l">
              <a:lnSpc>
                <a:spcPct val="115000"/>
              </a:lnSpc>
              <a:spcBef>
                <a:spcPts val="1600"/>
              </a:spcBef>
              <a:spcAft>
                <a:spcPts val="0"/>
              </a:spcAft>
              <a:buSzPts val="1300"/>
              <a:buNone/>
            </a:pPr>
            <a:r>
              <a:rPr lang="en-GB" sz="1200"/>
              <a:t>Gap Analysis: Identify the gap between current performance and desired performance levels.</a:t>
            </a:r>
            <a:endParaRPr sz="1200"/>
          </a:p>
          <a:p>
            <a:pPr indent="0" lvl="0" marL="0" rtl="0" algn="l">
              <a:lnSpc>
                <a:spcPct val="115000"/>
              </a:lnSpc>
              <a:spcBef>
                <a:spcPts val="1600"/>
              </a:spcBef>
              <a:spcAft>
                <a:spcPts val="1600"/>
              </a:spcAft>
              <a:buSzPts val="1300"/>
              <a:buNone/>
            </a:pPr>
            <a:r>
              <a:rPr lang="en-GB" sz="1200"/>
              <a:t>Performance ScoringWeighted Scoring: Assign weights to different KPIs based on their importance to the role or organization.</a:t>
            </a:r>
            <a:endParaRPr sz="1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1"/>
          <p:cNvSpPr txBox="1"/>
          <p:nvPr>
            <p:ph idx="1" type="body"/>
          </p:nvPr>
        </p:nvSpPr>
        <p:spPr>
          <a:xfrm>
            <a:off x="893125" y="782775"/>
            <a:ext cx="7688700" cy="371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GB" sz="3000">
                <a:latin typeface="Raleway"/>
                <a:ea typeface="Raleway"/>
                <a:cs typeface="Raleway"/>
                <a:sym typeface="Raleway"/>
              </a:rPr>
              <a:t>Results in Bar diagram </a:t>
            </a:r>
            <a:endParaRPr b="1" sz="3000">
              <a:latin typeface="Raleway"/>
              <a:ea typeface="Raleway"/>
              <a:cs typeface="Raleway"/>
              <a:sym typeface="Raleway"/>
            </a:endParaRPr>
          </a:p>
          <a:p>
            <a:pPr indent="0" lvl="0" marL="0" rtl="0" algn="l">
              <a:lnSpc>
                <a:spcPct val="115000"/>
              </a:lnSpc>
              <a:spcBef>
                <a:spcPts val="0"/>
              </a:spcBef>
              <a:spcAft>
                <a:spcPts val="0"/>
              </a:spcAft>
              <a:buSzPts val="1300"/>
              <a:buNone/>
            </a:pPr>
            <a:r>
              <a:t/>
            </a:r>
            <a:endParaRPr b="1" sz="3000">
              <a:latin typeface="Raleway"/>
              <a:ea typeface="Raleway"/>
              <a:cs typeface="Raleway"/>
              <a:sym typeface="Raleway"/>
            </a:endParaRPr>
          </a:p>
          <a:p>
            <a:pPr indent="0" lvl="0" marL="0" rtl="0" algn="l">
              <a:lnSpc>
                <a:spcPct val="115000"/>
              </a:lnSpc>
              <a:spcBef>
                <a:spcPts val="1600"/>
              </a:spcBef>
              <a:spcAft>
                <a:spcPts val="1600"/>
              </a:spcAft>
              <a:buSzPts val="1300"/>
              <a:buNone/>
            </a:pPr>
            <a:r>
              <a:t/>
            </a:r>
            <a:endParaRPr b="1" sz="3000">
              <a:latin typeface="Raleway"/>
              <a:ea typeface="Raleway"/>
              <a:cs typeface="Raleway"/>
              <a:sym typeface="Raleway"/>
            </a:endParaRPr>
          </a:p>
        </p:txBody>
      </p:sp>
      <p:pic>
        <p:nvPicPr>
          <p:cNvPr id="235" name="Google Shape;235;p11"/>
          <p:cNvPicPr preferRelativeResize="0"/>
          <p:nvPr/>
        </p:nvPicPr>
        <p:blipFill>
          <a:blip r:embed="rId3">
            <a:alphaModFix/>
          </a:blip>
          <a:stretch>
            <a:fillRect/>
          </a:stretch>
        </p:blipFill>
        <p:spPr>
          <a:xfrm>
            <a:off x="1488488" y="1474900"/>
            <a:ext cx="6167024" cy="3311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2"/>
          <p:cNvSpPr txBox="1"/>
          <p:nvPr/>
        </p:nvSpPr>
        <p:spPr>
          <a:xfrm>
            <a:off x="366088" y="575642"/>
            <a:ext cx="78945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GB" sz="3000" u="none" cap="none" strike="noStrike">
                <a:solidFill>
                  <a:schemeClr val="accent1"/>
                </a:solidFill>
                <a:latin typeface="Raleway"/>
                <a:ea typeface="Raleway"/>
                <a:cs typeface="Raleway"/>
                <a:sym typeface="Raleway"/>
              </a:rPr>
              <a:t>Results in pie chart</a:t>
            </a:r>
            <a:endParaRPr b="1" i="0" sz="3000" u="none" cap="none" strike="noStrike">
              <a:solidFill>
                <a:schemeClr val="accent1"/>
              </a:solidFill>
              <a:latin typeface="Raleway"/>
              <a:ea typeface="Raleway"/>
              <a:cs typeface="Raleway"/>
              <a:sym typeface="Raleway"/>
            </a:endParaRPr>
          </a:p>
        </p:txBody>
      </p:sp>
      <p:sp>
        <p:nvSpPr>
          <p:cNvPr id="241" name="Google Shape;241;p12"/>
          <p:cNvSpPr txBox="1"/>
          <p:nvPr/>
        </p:nvSpPr>
        <p:spPr>
          <a:xfrm>
            <a:off x="0" y="2041793"/>
            <a:ext cx="9144000" cy="38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chemeClr val="accent1"/>
              </a:solidFill>
              <a:latin typeface="Lato"/>
              <a:ea typeface="Lato"/>
              <a:cs typeface="Lato"/>
              <a:sym typeface="Lato"/>
            </a:endParaRPr>
          </a:p>
        </p:txBody>
      </p:sp>
      <p:pic>
        <p:nvPicPr>
          <p:cNvPr id="242" name="Google Shape;242;p12"/>
          <p:cNvPicPr preferRelativeResize="0"/>
          <p:nvPr/>
        </p:nvPicPr>
        <p:blipFill>
          <a:blip r:embed="rId3">
            <a:alphaModFix/>
          </a:blip>
          <a:stretch>
            <a:fillRect/>
          </a:stretch>
        </p:blipFill>
        <p:spPr>
          <a:xfrm>
            <a:off x="1639675" y="1635275"/>
            <a:ext cx="5310125" cy="3097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46" name="Shape 246"/>
        <p:cNvGrpSpPr/>
        <p:nvPr/>
      </p:nvGrpSpPr>
      <p:grpSpPr>
        <a:xfrm>
          <a:off x="0" y="0"/>
          <a:ext cx="0" cy="0"/>
          <a:chOff x="0" y="0"/>
          <a:chExt cx="0" cy="0"/>
        </a:xfrm>
      </p:grpSpPr>
      <p:sp>
        <p:nvSpPr>
          <p:cNvPr id="247" name="Google Shape;247;p13"/>
          <p:cNvSpPr txBox="1"/>
          <p:nvPr>
            <p:ph type="title"/>
          </p:nvPr>
        </p:nvSpPr>
        <p:spPr>
          <a:xfrm>
            <a:off x="729450" y="1322450"/>
            <a:ext cx="7010100" cy="522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GB" sz="3000"/>
              <a:t>Conclusion</a:t>
            </a:r>
            <a:endParaRPr sz="3000"/>
          </a:p>
        </p:txBody>
      </p:sp>
      <p:sp>
        <p:nvSpPr>
          <p:cNvPr id="248" name="Google Shape;248;p13"/>
          <p:cNvSpPr txBox="1"/>
          <p:nvPr>
            <p:ph idx="4294967295" type="body"/>
          </p:nvPr>
        </p:nvSpPr>
        <p:spPr>
          <a:xfrm>
            <a:off x="729450" y="2047300"/>
            <a:ext cx="7735200" cy="293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400">
                <a:solidFill>
                  <a:srgbClr val="FFFFFF"/>
                </a:solidFill>
              </a:rPr>
              <a:t>In conclusion, the employee performance analysis reveals key insights that can help inform management decisions and drive organizational growth. High-performing employees demonstrate consistent achievements and align well with company goals, suggesting effective utilization of skills and resources. On the other hand, underperforming employees may require targeted development plans, such as training or mentorship, to address gaps in skills or motivation.</a:t>
            </a:r>
            <a:endParaRPr sz="1400">
              <a:solidFill>
                <a:srgbClr val="FFFFFF"/>
              </a:solidFill>
            </a:endParaRPr>
          </a:p>
          <a:p>
            <a:pPr indent="0" lvl="0" marL="0" rtl="0" algn="l">
              <a:lnSpc>
                <a:spcPct val="115000"/>
              </a:lnSpc>
              <a:spcBef>
                <a:spcPts val="1600"/>
              </a:spcBef>
              <a:spcAft>
                <a:spcPts val="1600"/>
              </a:spcAft>
              <a:buSzPts val="1300"/>
              <a:buNone/>
            </a:pPr>
            <a:r>
              <a:rPr lang="en-GB" sz="1400">
                <a:solidFill>
                  <a:srgbClr val="FFFFFF"/>
                </a:solidFill>
              </a:rPr>
              <a:t>Overall, this analysis should be used as a foundation for improving productivity, fostering professional growth, and enhancing team dynamics. By implementing data-driven strategies, the organization can create a more engaged, efficient, and motivated workforce, ultimately leading to better business outcomes.</a:t>
            </a:r>
            <a:endParaRPr sz="140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14"/>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
          <p:cNvSpPr txBox="1"/>
          <p:nvPr>
            <p:ph type="ctrTitle"/>
          </p:nvPr>
        </p:nvSpPr>
        <p:spPr>
          <a:xfrm>
            <a:off x="729450" y="1602050"/>
            <a:ext cx="7688100" cy="1914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200"/>
              <a:buNone/>
            </a:pPr>
            <a:r>
              <a:rPr lang="en-GB" sz="3000"/>
              <a:t>Project Title</a:t>
            </a:r>
            <a:endParaRPr sz="3000"/>
          </a:p>
          <a:p>
            <a:pPr indent="0" lvl="0" marL="0" rtl="0" algn="ctr">
              <a:lnSpc>
                <a:spcPct val="100000"/>
              </a:lnSpc>
              <a:spcBef>
                <a:spcPts val="0"/>
              </a:spcBef>
              <a:spcAft>
                <a:spcPts val="0"/>
              </a:spcAft>
              <a:buSzPts val="4200"/>
              <a:buNone/>
            </a:pPr>
            <a:r>
              <a:rPr lang="en-GB" sz="3000"/>
              <a:t>Employee performance analysis </a:t>
            </a:r>
            <a:endParaRPr sz="3000"/>
          </a:p>
          <a:p>
            <a:pPr indent="0" lvl="0" marL="0" rtl="0" algn="ctr">
              <a:lnSpc>
                <a:spcPct val="100000"/>
              </a:lnSpc>
              <a:spcBef>
                <a:spcPts val="0"/>
              </a:spcBef>
              <a:spcAft>
                <a:spcPts val="0"/>
              </a:spcAft>
              <a:buSzPts val="4200"/>
              <a:buNone/>
            </a:pPr>
            <a:r>
              <a:rPr lang="en-GB" sz="3000"/>
              <a:t>By using MS Excel</a:t>
            </a:r>
            <a:endParaRPr sz="3000"/>
          </a:p>
        </p:txBody>
      </p:sp>
      <p:sp>
        <p:nvSpPr>
          <p:cNvPr id="183" name="Google Shape;183;p2"/>
          <p:cNvSpPr txBox="1"/>
          <p:nvPr/>
        </p:nvSpPr>
        <p:spPr>
          <a:xfrm flipH="1" rot="10800000">
            <a:off x="1500" y="1602047"/>
            <a:ext cx="9144000" cy="38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chemeClr val="accen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7" name="Shape 187"/>
        <p:cNvGrpSpPr/>
        <p:nvPr/>
      </p:nvGrpSpPr>
      <p:grpSpPr>
        <a:xfrm>
          <a:off x="0" y="0"/>
          <a:ext cx="0" cy="0"/>
          <a:chOff x="0" y="0"/>
          <a:chExt cx="0" cy="0"/>
        </a:xfrm>
      </p:grpSpPr>
      <p:sp>
        <p:nvSpPr>
          <p:cNvPr id="188" name="Google Shape;188;p3"/>
          <p:cNvSpPr txBox="1"/>
          <p:nvPr>
            <p:ph type="title"/>
          </p:nvPr>
        </p:nvSpPr>
        <p:spPr>
          <a:xfrm>
            <a:off x="734450" y="613650"/>
            <a:ext cx="7683600" cy="381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GB"/>
              <a:t>   Agenda </a:t>
            </a:r>
            <a:endParaRPr/>
          </a:p>
          <a:p>
            <a:pPr indent="0" lvl="0" marL="0" rtl="0" algn="l">
              <a:lnSpc>
                <a:spcPct val="100000"/>
              </a:lnSpc>
              <a:spcBef>
                <a:spcPts val="0"/>
              </a:spcBef>
              <a:spcAft>
                <a:spcPts val="0"/>
              </a:spcAft>
              <a:buSzPts val="2600"/>
              <a:buNone/>
            </a:pPr>
            <a:r>
              <a:rPr lang="en-GB"/>
              <a:t>       1.Problem statement</a:t>
            </a:r>
            <a:endParaRPr/>
          </a:p>
          <a:p>
            <a:pPr indent="0" lvl="0" marL="0" rtl="0" algn="l">
              <a:lnSpc>
                <a:spcPct val="100000"/>
              </a:lnSpc>
              <a:spcBef>
                <a:spcPts val="0"/>
              </a:spcBef>
              <a:spcAft>
                <a:spcPts val="0"/>
              </a:spcAft>
              <a:buSzPts val="2600"/>
              <a:buNone/>
            </a:pPr>
            <a:r>
              <a:rPr lang="en-GB"/>
              <a:t>       2.Project overview</a:t>
            </a:r>
            <a:endParaRPr/>
          </a:p>
          <a:p>
            <a:pPr indent="0" lvl="0" marL="0" rtl="0" algn="l">
              <a:lnSpc>
                <a:spcPct val="100000"/>
              </a:lnSpc>
              <a:spcBef>
                <a:spcPts val="0"/>
              </a:spcBef>
              <a:spcAft>
                <a:spcPts val="0"/>
              </a:spcAft>
              <a:buSzPts val="2600"/>
              <a:buNone/>
            </a:pPr>
            <a:r>
              <a:rPr lang="en-GB"/>
              <a:t>       3.End users</a:t>
            </a:r>
            <a:endParaRPr/>
          </a:p>
          <a:p>
            <a:pPr indent="0" lvl="0" marL="0" rtl="0" algn="l">
              <a:lnSpc>
                <a:spcPct val="100000"/>
              </a:lnSpc>
              <a:spcBef>
                <a:spcPts val="0"/>
              </a:spcBef>
              <a:spcAft>
                <a:spcPts val="0"/>
              </a:spcAft>
              <a:buSzPts val="2600"/>
              <a:buNone/>
            </a:pPr>
            <a:r>
              <a:rPr lang="en-GB"/>
              <a:t>       4.Our solution and proposition</a:t>
            </a:r>
            <a:endParaRPr/>
          </a:p>
          <a:p>
            <a:pPr indent="0" lvl="0" marL="0" rtl="0" algn="l">
              <a:lnSpc>
                <a:spcPct val="100000"/>
              </a:lnSpc>
              <a:spcBef>
                <a:spcPts val="0"/>
              </a:spcBef>
              <a:spcAft>
                <a:spcPts val="0"/>
              </a:spcAft>
              <a:buSzPts val="2600"/>
              <a:buNone/>
            </a:pPr>
            <a:r>
              <a:rPr lang="en-GB"/>
              <a:t>       5.Dataset Description</a:t>
            </a:r>
            <a:endParaRPr/>
          </a:p>
          <a:p>
            <a:pPr indent="0" lvl="0" marL="0" rtl="0" algn="l">
              <a:lnSpc>
                <a:spcPct val="100000"/>
              </a:lnSpc>
              <a:spcBef>
                <a:spcPts val="0"/>
              </a:spcBef>
              <a:spcAft>
                <a:spcPts val="0"/>
              </a:spcAft>
              <a:buSzPts val="2600"/>
              <a:buNone/>
            </a:pPr>
            <a:r>
              <a:rPr lang="en-GB"/>
              <a:t>       6.Modelling Approach</a:t>
            </a:r>
            <a:endParaRPr/>
          </a:p>
          <a:p>
            <a:pPr indent="0" lvl="0" marL="0" rtl="0" algn="l">
              <a:lnSpc>
                <a:spcPct val="100000"/>
              </a:lnSpc>
              <a:spcBef>
                <a:spcPts val="0"/>
              </a:spcBef>
              <a:spcAft>
                <a:spcPts val="0"/>
              </a:spcAft>
              <a:buSzPts val="2600"/>
              <a:buNone/>
            </a:pPr>
            <a:r>
              <a:rPr lang="en-GB"/>
              <a:t>       7.Results and Discussion</a:t>
            </a:r>
            <a:endParaRPr/>
          </a:p>
          <a:p>
            <a:pPr indent="0" lvl="0" marL="0" rtl="0" algn="l">
              <a:lnSpc>
                <a:spcPct val="100000"/>
              </a:lnSpc>
              <a:spcBef>
                <a:spcPts val="0"/>
              </a:spcBef>
              <a:spcAft>
                <a:spcPts val="0"/>
              </a:spcAft>
              <a:buSzPts val="2600"/>
              <a:buNone/>
            </a:pPr>
            <a:r>
              <a:rPr lang="en-GB"/>
              <a:t>       8.Conclusion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4"/>
          <p:cNvSpPr txBox="1"/>
          <p:nvPr>
            <p:ph type="title"/>
          </p:nvPr>
        </p:nvSpPr>
        <p:spPr>
          <a:xfrm>
            <a:off x="363000" y="1312854"/>
            <a:ext cx="8418000" cy="54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GB"/>
              <a:t>Problem statement</a:t>
            </a:r>
            <a:endParaRPr/>
          </a:p>
        </p:txBody>
      </p:sp>
      <p:sp>
        <p:nvSpPr>
          <p:cNvPr id="194" name="Google Shape;194;p4"/>
          <p:cNvSpPr txBox="1"/>
          <p:nvPr>
            <p:ph idx="1" type="body"/>
          </p:nvPr>
        </p:nvSpPr>
        <p:spPr>
          <a:xfrm>
            <a:off x="333725" y="1853850"/>
            <a:ext cx="8112600" cy="198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sz="1400"/>
              <a:t>The primary objective of this project is to analyze employee performance data using Excel to identify key performance trends, recognize top performers, and highlight areas that require improvement. The analysis will provide actionable insights to enhance overall productivity and support data-driven decision-making in workforce management.The project will deliver a detailed performance analysis report and an interactive Excel dashboard that allows stakeholders to monitor employee performance effectively. The insights gained will help in recognizing top talent, addressing performance gaps, and making informed decisions to boost overall organizational productivity.</a:t>
            </a:r>
            <a:endParaRPr sz="1400"/>
          </a:p>
        </p:txBody>
      </p:sp>
      <p:pic>
        <p:nvPicPr>
          <p:cNvPr descr="shutterstock_429987889_edited.jpg" id="195" name="Google Shape;195;p4"/>
          <p:cNvPicPr preferRelativeResize="0"/>
          <p:nvPr/>
        </p:nvPicPr>
        <p:blipFill rotWithShape="1">
          <a:blip r:embed="rId3">
            <a:alphaModFix/>
          </a:blip>
          <a:srcRect b="1379" l="12609" r="6247" t="85988"/>
          <a:stretch/>
        </p:blipFill>
        <p:spPr>
          <a:xfrm>
            <a:off x="0" y="3835670"/>
            <a:ext cx="9144000" cy="13268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5"/>
          <p:cNvSpPr txBox="1"/>
          <p:nvPr>
            <p:ph type="title"/>
          </p:nvPr>
        </p:nvSpPr>
        <p:spPr>
          <a:xfrm>
            <a:off x="729450" y="1318650"/>
            <a:ext cx="7688700" cy="267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GB"/>
              <a:t>Problems to solve</a:t>
            </a:r>
            <a:endParaRPr/>
          </a:p>
          <a:p>
            <a:pPr indent="0" lvl="0" marL="0" rtl="0" algn="l">
              <a:lnSpc>
                <a:spcPct val="100000"/>
              </a:lnSpc>
              <a:spcBef>
                <a:spcPts val="0"/>
              </a:spcBef>
              <a:spcAft>
                <a:spcPts val="0"/>
              </a:spcAft>
              <a:buSzPts val="2600"/>
              <a:buNone/>
            </a:pPr>
            <a:r>
              <a:rPr lang="en-GB"/>
              <a:t>              </a:t>
            </a:r>
            <a:r>
              <a:rPr b="0" lang="en-GB" sz="1400">
                <a:latin typeface="Lato"/>
                <a:ea typeface="Lato"/>
                <a:cs typeface="Lato"/>
                <a:sym typeface="Lato"/>
              </a:rPr>
              <a:t>The goal is to develop an Excel-based employee performance analysis system that allows HR managers and team leaders to efficiently gather, consolidate, and analyze performance data. This system should provide clear metrics, visualizations, and automated calculations to enable data-driven decisions, objective evaluations, and effective feedback loops.Performance data is often scattered across different files or platforms, making it difficult to consolidate and analyze effectively.Without clear metrics and visualizations, it’s hard for managers to identify trends or spot underperformance early.</a:t>
            </a:r>
            <a:endParaRPr b="0" sz="1400">
              <a:latin typeface="Lato"/>
              <a:ea typeface="Lato"/>
              <a:cs typeface="Lato"/>
              <a:sym typeface="Lato"/>
            </a:endParaRPr>
          </a:p>
          <a:p>
            <a:pPr indent="0" lvl="0" marL="0" rtl="0" algn="l">
              <a:lnSpc>
                <a:spcPct val="100000"/>
              </a:lnSpc>
              <a:spcBef>
                <a:spcPts val="0"/>
              </a:spcBef>
              <a:spcAft>
                <a:spcPts val="0"/>
              </a:spcAft>
              <a:buSzPts val="2600"/>
              <a:buNone/>
            </a:pPr>
            <a:r>
              <a:rPr lang="en-GB"/>
              <a:t>      </a:t>
            </a:r>
            <a:endParaRPr b="0" sz="14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4" name="Shape 204"/>
        <p:cNvGrpSpPr/>
        <p:nvPr/>
      </p:nvGrpSpPr>
      <p:grpSpPr>
        <a:xfrm>
          <a:off x="0" y="0"/>
          <a:ext cx="0" cy="0"/>
          <a:chOff x="0" y="0"/>
          <a:chExt cx="0" cy="0"/>
        </a:xfrm>
      </p:grpSpPr>
      <p:sp>
        <p:nvSpPr>
          <p:cNvPr id="205" name="Google Shape;205;p6"/>
          <p:cNvSpPr txBox="1"/>
          <p:nvPr>
            <p:ph type="title"/>
          </p:nvPr>
        </p:nvSpPr>
        <p:spPr>
          <a:xfrm>
            <a:off x="729450" y="1322450"/>
            <a:ext cx="7010100" cy="103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GB" sz="3000"/>
              <a:t>Who are the end users? </a:t>
            </a:r>
            <a:endParaRPr sz="3000"/>
          </a:p>
        </p:txBody>
      </p:sp>
      <p:sp>
        <p:nvSpPr>
          <p:cNvPr id="206" name="Google Shape;206;p6"/>
          <p:cNvSpPr txBox="1"/>
          <p:nvPr>
            <p:ph idx="4294967295" type="body"/>
          </p:nvPr>
        </p:nvSpPr>
        <p:spPr>
          <a:xfrm>
            <a:off x="729450" y="2571750"/>
            <a:ext cx="7398300" cy="212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800">
                <a:solidFill>
                  <a:srgbClr val="FFFFFF"/>
                </a:solidFill>
              </a:rPr>
              <a:t>Human Resources (HR) Managers</a:t>
            </a:r>
            <a:endParaRPr sz="1800">
              <a:solidFill>
                <a:srgbClr val="FFFFFF"/>
              </a:solidFill>
            </a:endParaRPr>
          </a:p>
          <a:p>
            <a:pPr indent="0" lvl="0" marL="0" rtl="0" algn="l">
              <a:lnSpc>
                <a:spcPct val="115000"/>
              </a:lnSpc>
              <a:spcBef>
                <a:spcPts val="1600"/>
              </a:spcBef>
              <a:spcAft>
                <a:spcPts val="0"/>
              </a:spcAft>
              <a:buSzPts val="1300"/>
              <a:buNone/>
            </a:pPr>
            <a:r>
              <a:rPr lang="en-GB" sz="1800">
                <a:solidFill>
                  <a:srgbClr val="FFFFFF"/>
                </a:solidFill>
              </a:rPr>
              <a:t>Department Managers/Supervisors</a:t>
            </a:r>
            <a:endParaRPr sz="1800">
              <a:solidFill>
                <a:srgbClr val="FFFFFF"/>
              </a:solidFill>
            </a:endParaRPr>
          </a:p>
          <a:p>
            <a:pPr indent="0" lvl="0" marL="0" rtl="0" algn="l">
              <a:lnSpc>
                <a:spcPct val="115000"/>
              </a:lnSpc>
              <a:spcBef>
                <a:spcPts val="1600"/>
              </a:spcBef>
              <a:spcAft>
                <a:spcPts val="0"/>
              </a:spcAft>
              <a:buSzPts val="1300"/>
              <a:buNone/>
            </a:pPr>
            <a:r>
              <a:rPr lang="en-GB" sz="1800">
                <a:solidFill>
                  <a:srgbClr val="FFFFFF"/>
                </a:solidFill>
              </a:rPr>
              <a:t>Senior Management/Executives</a:t>
            </a:r>
            <a:endParaRPr sz="1800">
              <a:solidFill>
                <a:srgbClr val="FFFFFF"/>
              </a:solidFill>
            </a:endParaRPr>
          </a:p>
          <a:p>
            <a:pPr indent="0" lvl="0" marL="0" rtl="0" algn="l">
              <a:lnSpc>
                <a:spcPct val="115000"/>
              </a:lnSpc>
              <a:spcBef>
                <a:spcPts val="1600"/>
              </a:spcBef>
              <a:spcAft>
                <a:spcPts val="1600"/>
              </a:spcAft>
              <a:buSzPts val="1300"/>
              <a:buNone/>
            </a:pPr>
            <a:r>
              <a:rPr lang="en-GB" sz="1800">
                <a:solidFill>
                  <a:srgbClr val="FFFFFF"/>
                </a:solidFill>
              </a:rPr>
              <a:t>Employees</a:t>
            </a:r>
            <a:endParaRPr sz="18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7"/>
          <p:cNvSpPr txBox="1"/>
          <p:nvPr>
            <p:ph type="title"/>
          </p:nvPr>
        </p:nvSpPr>
        <p:spPr>
          <a:xfrm>
            <a:off x="830320" y="492746"/>
            <a:ext cx="6982200" cy="415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800"/>
              <a:buNone/>
            </a:pPr>
            <a:r>
              <a:rPr lang="en-GB" sz="3000">
                <a:solidFill>
                  <a:schemeClr val="dk2"/>
                </a:solidFill>
              </a:rPr>
              <a:t>  </a:t>
            </a:r>
            <a:r>
              <a:rPr lang="en-GB" sz="3000">
                <a:solidFill>
                  <a:schemeClr val="accent2"/>
                </a:solidFill>
              </a:rPr>
              <a:t>Our Solution and its Value propostion</a:t>
            </a:r>
            <a:r>
              <a:rPr lang="en-GB" sz="2400">
                <a:solidFill>
                  <a:schemeClr val="accent2"/>
                </a:solidFill>
                <a:latin typeface="Lato"/>
                <a:ea typeface="Lato"/>
                <a:cs typeface="Lato"/>
                <a:sym typeface="Lato"/>
              </a:rPr>
              <a:t>     </a:t>
            </a:r>
            <a:r>
              <a:rPr lang="en-GB" sz="2400">
                <a:latin typeface="Lato"/>
                <a:ea typeface="Lato"/>
                <a:cs typeface="Lato"/>
                <a:sym typeface="Lato"/>
              </a:rPr>
              <a:t>         </a:t>
            </a:r>
            <a:endParaRPr sz="2400">
              <a:latin typeface="Lato"/>
              <a:ea typeface="Lato"/>
              <a:cs typeface="Lato"/>
              <a:sym typeface="Lato"/>
            </a:endParaRPr>
          </a:p>
          <a:p>
            <a:pPr indent="0" lvl="0" marL="0" rtl="0" algn="l">
              <a:lnSpc>
                <a:spcPct val="100000"/>
              </a:lnSpc>
              <a:spcBef>
                <a:spcPts val="1600"/>
              </a:spcBef>
              <a:spcAft>
                <a:spcPts val="0"/>
              </a:spcAft>
              <a:buSzPts val="4800"/>
              <a:buNone/>
            </a:pPr>
            <a:r>
              <a:rPr lang="en-GB" sz="2400">
                <a:latin typeface="Lato"/>
                <a:ea typeface="Lato"/>
                <a:cs typeface="Lato"/>
                <a:sym typeface="Lato"/>
              </a:rPr>
              <a:t>*1. Set Clear Expectations*</a:t>
            </a:r>
            <a:endParaRPr sz="2400">
              <a:latin typeface="Lato"/>
              <a:ea typeface="Lato"/>
              <a:cs typeface="Lato"/>
              <a:sym typeface="Lato"/>
            </a:endParaRPr>
          </a:p>
          <a:p>
            <a:pPr indent="0" lvl="0" marL="0" rtl="0" algn="l">
              <a:lnSpc>
                <a:spcPct val="100000"/>
              </a:lnSpc>
              <a:spcBef>
                <a:spcPts val="1600"/>
              </a:spcBef>
              <a:spcAft>
                <a:spcPts val="0"/>
              </a:spcAft>
              <a:buSzPts val="4800"/>
              <a:buNone/>
            </a:pPr>
            <a:r>
              <a:rPr lang="en-GB" sz="2400">
                <a:latin typeface="Lato"/>
                <a:ea typeface="Lato"/>
                <a:cs typeface="Lato"/>
                <a:sym typeface="Lato"/>
              </a:rPr>
              <a:t>*2. Provide Regular Feedback*</a:t>
            </a:r>
            <a:endParaRPr sz="2400">
              <a:latin typeface="Lato"/>
              <a:ea typeface="Lato"/>
              <a:cs typeface="Lato"/>
              <a:sym typeface="Lato"/>
            </a:endParaRPr>
          </a:p>
          <a:p>
            <a:pPr indent="0" lvl="0" marL="0" rtl="0" algn="l">
              <a:lnSpc>
                <a:spcPct val="100000"/>
              </a:lnSpc>
              <a:spcBef>
                <a:spcPts val="1600"/>
              </a:spcBef>
              <a:spcAft>
                <a:spcPts val="0"/>
              </a:spcAft>
              <a:buSzPts val="4800"/>
              <a:buNone/>
            </a:pPr>
            <a:r>
              <a:rPr lang="en-GB" sz="2400">
                <a:latin typeface="Lato"/>
                <a:ea typeface="Lato"/>
                <a:cs typeface="Lato"/>
                <a:sym typeface="Lato"/>
              </a:rPr>
              <a:t>*3. Training and Development*</a:t>
            </a:r>
            <a:endParaRPr sz="2400">
              <a:latin typeface="Lato"/>
              <a:ea typeface="Lato"/>
              <a:cs typeface="Lato"/>
              <a:sym typeface="Lato"/>
            </a:endParaRPr>
          </a:p>
          <a:p>
            <a:pPr indent="0" lvl="0" marL="0" rtl="0" algn="l">
              <a:lnSpc>
                <a:spcPct val="100000"/>
              </a:lnSpc>
              <a:spcBef>
                <a:spcPts val="1600"/>
              </a:spcBef>
              <a:spcAft>
                <a:spcPts val="0"/>
              </a:spcAft>
              <a:buSzPts val="4800"/>
              <a:buNone/>
            </a:pPr>
            <a:r>
              <a:rPr lang="en-GB" sz="2400">
                <a:latin typeface="Lato"/>
                <a:ea typeface="Lato"/>
                <a:cs typeface="Lato"/>
                <a:sym typeface="Lato"/>
              </a:rPr>
              <a:t>*4. Improve Communications*</a:t>
            </a:r>
            <a:endParaRPr sz="2400">
              <a:solidFill>
                <a:schemeClr val="accent5"/>
              </a:solidFill>
              <a:latin typeface="Lato"/>
              <a:ea typeface="Lato"/>
              <a:cs typeface="Lato"/>
              <a:sym typeface="Lato"/>
            </a:endParaRPr>
          </a:p>
          <a:p>
            <a:pPr indent="0" lvl="0" marL="0" rtl="0" algn="l">
              <a:lnSpc>
                <a:spcPct val="100000"/>
              </a:lnSpc>
              <a:spcBef>
                <a:spcPts val="1600"/>
              </a:spcBef>
              <a:spcAft>
                <a:spcPts val="0"/>
              </a:spcAft>
              <a:buSzPts val="4800"/>
              <a:buNone/>
            </a:pPr>
            <a:r>
              <a:rPr lang="en-GB" sz="2400">
                <a:latin typeface="Lato"/>
                <a:ea typeface="Lato"/>
                <a:cs typeface="Lato"/>
                <a:sym typeface="Lato"/>
              </a:rPr>
              <a:t>*5. Employee Engagement*</a:t>
            </a:r>
            <a:endParaRPr sz="2400">
              <a:latin typeface="Lato"/>
              <a:ea typeface="Lato"/>
              <a:cs typeface="Lato"/>
              <a:sym typeface="Lato"/>
            </a:endParaRPr>
          </a:p>
          <a:p>
            <a:pPr indent="0" lvl="0" marL="0" rtl="0" algn="l">
              <a:lnSpc>
                <a:spcPct val="100000"/>
              </a:lnSpc>
              <a:spcBef>
                <a:spcPts val="1600"/>
              </a:spcBef>
              <a:spcAft>
                <a:spcPts val="0"/>
              </a:spcAft>
              <a:buSzPts val="4800"/>
              <a:buNone/>
            </a:pPr>
            <a:r>
              <a:t/>
            </a:r>
            <a:endParaRPr sz="2400"/>
          </a:p>
          <a:p>
            <a:pPr indent="0" lvl="0" marL="0" rtl="0" algn="l">
              <a:lnSpc>
                <a:spcPct val="100000"/>
              </a:lnSpc>
              <a:spcBef>
                <a:spcPts val="1600"/>
              </a:spcBef>
              <a:spcAft>
                <a:spcPts val="0"/>
              </a:spcAft>
              <a:buSzPts val="4800"/>
              <a:buNone/>
            </a:pPr>
            <a:r>
              <a:t/>
            </a:r>
            <a:endParaRPr sz="1400"/>
          </a:p>
          <a:p>
            <a:pPr indent="0" lvl="0" marL="0" rtl="0" algn="l">
              <a:lnSpc>
                <a:spcPct val="100000"/>
              </a:lnSpc>
              <a:spcBef>
                <a:spcPts val="1600"/>
              </a:spcBef>
              <a:spcAft>
                <a:spcPts val="1600"/>
              </a:spcAft>
              <a:buSzPts val="4800"/>
              <a:buNone/>
            </a:pPr>
            <a:r>
              <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8"/>
          <p:cNvSpPr txBox="1"/>
          <p:nvPr>
            <p:ph type="title"/>
          </p:nvPr>
        </p:nvSpPr>
        <p:spPr>
          <a:xfrm>
            <a:off x="730725" y="1318650"/>
            <a:ext cx="3893400" cy="66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GB"/>
              <a:t>Dataset description</a:t>
            </a:r>
            <a:endParaRPr b="0"/>
          </a:p>
        </p:txBody>
      </p:sp>
      <p:sp>
        <p:nvSpPr>
          <p:cNvPr id="217" name="Google Shape;217;p8"/>
          <p:cNvSpPr txBox="1"/>
          <p:nvPr>
            <p:ph idx="1" type="body"/>
          </p:nvPr>
        </p:nvSpPr>
        <p:spPr>
          <a:xfrm>
            <a:off x="599375" y="1983150"/>
            <a:ext cx="8171100" cy="298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400"/>
              <a:t>1. Employee Information</a:t>
            </a:r>
            <a:endParaRPr sz="1400"/>
          </a:p>
          <a:p>
            <a:pPr indent="0" lvl="0" marL="0" rtl="0" algn="l">
              <a:lnSpc>
                <a:spcPct val="115000"/>
              </a:lnSpc>
              <a:spcBef>
                <a:spcPts val="1600"/>
              </a:spcBef>
              <a:spcAft>
                <a:spcPts val="0"/>
              </a:spcAft>
              <a:buSzPts val="1300"/>
              <a:buNone/>
            </a:pPr>
            <a:r>
              <a:rPr lang="en-GB" sz="1400"/>
              <a:t>Employee ID: A unique identifier for each employee.</a:t>
            </a:r>
            <a:endParaRPr sz="1400"/>
          </a:p>
          <a:p>
            <a:pPr indent="0" lvl="0" marL="0" rtl="0" algn="l">
              <a:lnSpc>
                <a:spcPct val="115000"/>
              </a:lnSpc>
              <a:spcBef>
                <a:spcPts val="1600"/>
              </a:spcBef>
              <a:spcAft>
                <a:spcPts val="0"/>
              </a:spcAft>
              <a:buSzPts val="1300"/>
              <a:buNone/>
            </a:pPr>
            <a:r>
              <a:rPr lang="en-GB" sz="1400"/>
              <a:t>Name: Employee's full name (often anonymized for privacy).</a:t>
            </a:r>
            <a:endParaRPr sz="1400"/>
          </a:p>
          <a:p>
            <a:pPr indent="0" lvl="0" marL="0" rtl="0" algn="l">
              <a:lnSpc>
                <a:spcPct val="115000"/>
              </a:lnSpc>
              <a:spcBef>
                <a:spcPts val="1600"/>
              </a:spcBef>
              <a:spcAft>
                <a:spcPts val="0"/>
              </a:spcAft>
              <a:buSzPts val="1300"/>
              <a:buNone/>
            </a:pPr>
            <a:r>
              <a:rPr lang="en-GB" sz="1400"/>
              <a:t>Department: The department or team the employee is part of.</a:t>
            </a:r>
            <a:endParaRPr sz="1400"/>
          </a:p>
          <a:p>
            <a:pPr indent="0" lvl="0" marL="0" rtl="0" algn="l">
              <a:lnSpc>
                <a:spcPct val="115000"/>
              </a:lnSpc>
              <a:spcBef>
                <a:spcPts val="1600"/>
              </a:spcBef>
              <a:spcAft>
                <a:spcPts val="0"/>
              </a:spcAft>
              <a:buSzPts val="1300"/>
              <a:buNone/>
            </a:pPr>
            <a:r>
              <a:rPr lang="en-GB" sz="1400"/>
              <a:t>Position/Title: The job title or role of the employee.</a:t>
            </a:r>
            <a:endParaRPr sz="1400"/>
          </a:p>
          <a:p>
            <a:pPr indent="0" lvl="0" marL="0" rtl="0" algn="l">
              <a:lnSpc>
                <a:spcPct val="115000"/>
              </a:lnSpc>
              <a:spcBef>
                <a:spcPts val="1600"/>
              </a:spcBef>
              <a:spcAft>
                <a:spcPts val="0"/>
              </a:spcAft>
              <a:buSzPts val="1300"/>
              <a:buNone/>
            </a:pPr>
            <a:r>
              <a:rPr lang="en-GB" sz="1400"/>
              <a:t>Date of Hire: The date when the employee joined the company.</a:t>
            </a:r>
            <a:endParaRPr sz="1400"/>
          </a:p>
          <a:p>
            <a:pPr indent="0" lvl="0" marL="0" rtl="0" algn="l">
              <a:lnSpc>
                <a:spcPct val="115000"/>
              </a:lnSpc>
              <a:spcBef>
                <a:spcPts val="1600"/>
              </a:spcBef>
              <a:spcAft>
                <a:spcPts val="1600"/>
              </a:spcAft>
              <a:buSzPts val="1300"/>
              <a:buNone/>
            </a:pPr>
            <a:r>
              <a:rPr lang="en-GB" sz="1400"/>
              <a:t>Supervisor/Manager: The name or ID of the employee's direct supervisor.</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9"/>
          <p:cNvSpPr txBox="1"/>
          <p:nvPr>
            <p:ph type="title"/>
          </p:nvPr>
        </p:nvSpPr>
        <p:spPr>
          <a:xfrm>
            <a:off x="730725" y="1260275"/>
            <a:ext cx="5486700" cy="48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GB"/>
              <a:t>Modelling Approaches </a:t>
            </a:r>
            <a:endParaRPr/>
          </a:p>
        </p:txBody>
      </p:sp>
      <p:sp>
        <p:nvSpPr>
          <p:cNvPr id="223" name="Google Shape;223;p9"/>
          <p:cNvSpPr txBox="1"/>
          <p:nvPr>
            <p:ph idx="1" type="body"/>
          </p:nvPr>
        </p:nvSpPr>
        <p:spPr>
          <a:xfrm>
            <a:off x="721225" y="1749800"/>
            <a:ext cx="6502500" cy="319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400"/>
              <a:t>Objective DefinitionPurpose: Define the goal of the performance analysis (e.g., improving productivity, identifying training needs, succession planning).</a:t>
            </a:r>
            <a:endParaRPr sz="1400"/>
          </a:p>
          <a:p>
            <a:pPr indent="0" lvl="0" marL="0" rtl="0" algn="l">
              <a:lnSpc>
                <a:spcPct val="115000"/>
              </a:lnSpc>
              <a:spcBef>
                <a:spcPts val="1600"/>
              </a:spcBef>
              <a:spcAft>
                <a:spcPts val="0"/>
              </a:spcAft>
              <a:buSzPts val="1300"/>
              <a:buNone/>
            </a:pPr>
            <a:r>
              <a:rPr lang="en-GB" sz="1400"/>
              <a:t>Scope: Determine which employees, departments, or roles will be analysed. </a:t>
            </a:r>
            <a:endParaRPr sz="1400"/>
          </a:p>
          <a:p>
            <a:pPr indent="0" lvl="0" marL="0" rtl="0" algn="l">
              <a:lnSpc>
                <a:spcPct val="115000"/>
              </a:lnSpc>
              <a:spcBef>
                <a:spcPts val="1600"/>
              </a:spcBef>
              <a:spcAft>
                <a:spcPts val="0"/>
              </a:spcAft>
              <a:buSzPts val="1300"/>
              <a:buNone/>
            </a:pPr>
            <a:r>
              <a:rPr lang="en-GB" sz="1400"/>
              <a:t>Performance MetricsKey Performance Indicators (KPIs): Select relevant KPIs such as:Task Efficiency: Speed and accuracy of task completion. </a:t>
            </a:r>
            <a:endParaRPr sz="1400"/>
          </a:p>
          <a:p>
            <a:pPr indent="0" lvl="0" marL="0" rtl="0" algn="l">
              <a:lnSpc>
                <a:spcPct val="115000"/>
              </a:lnSpc>
              <a:spcBef>
                <a:spcPts val="1600"/>
              </a:spcBef>
              <a:spcAft>
                <a:spcPts val="0"/>
              </a:spcAft>
              <a:buSzPts val="1300"/>
              <a:buNone/>
            </a:pPr>
            <a:r>
              <a:rPr lang="en-GB" sz="1400"/>
              <a:t>Quality of Work: Adherence to standards, error rates.Productivity: Output relative to resources used.</a:t>
            </a:r>
            <a:endParaRPr sz="1400"/>
          </a:p>
          <a:p>
            <a:pPr indent="0" lvl="0" marL="0" rtl="0" algn="l">
              <a:lnSpc>
                <a:spcPct val="115000"/>
              </a:lnSpc>
              <a:spcBef>
                <a:spcPts val="1600"/>
              </a:spcBef>
              <a:spcAft>
                <a:spcPts val="1600"/>
              </a:spcAft>
              <a:buSzPts val="1300"/>
              <a:buNone/>
            </a:pPr>
            <a:r>
              <a:rPr lang="en-GB" sz="1400"/>
              <a:t>Punctuality and Attendance: Timeliness and attendance records.Customer Satisfaction: Feedback from clients or internal customers.</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2024-09-05T02:55:13Z</dcterms:created>
  <dc:creator>M2101K7BI</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d88f736e74cc413e8d1ea198d3d38390</vt:lpwstr>
  </property>
</Properties>
</file>